
<file path=[Content_Types].xml><?xml version="1.0" encoding="utf-8"?>
<Types xmlns="http://schemas.openxmlformats.org/package/2006/content-types"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</p:sldIdLst>
  <p:sldSz cx="18288000" cy="10287000"/>
  <p:notesSz cx="6858000" cy="9144000"/>
  <p:embeddedFontLst>
    <p:embeddedFont>
      <p:font typeface="Calibri" panose="020F0502020204030204"/>
      <p:regular r:id="rId16"/>
      <p:bold r:id="rId17"/>
      <p:italic r:id="rId18"/>
      <p:boldItalic r:id="rId19"/>
    </p:embeddedFont>
    <p:embeddedFont>
      <p:font typeface="Playfair Display" panose="0000050000000000000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000000"/>
          </p15:clr>
        </p15:guide>
        <p15:guide id="2" pos="2884" userDrawn="1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39" d="100"/>
          <a:sy n="39" d="100"/>
        </p:scale>
        <p:origin x="940" y="448"/>
      </p:cViewPr>
      <p:guideLst>
        <p:guide orient="horz" pos="2160"/>
        <p:guide pos="288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3" Type="http://schemas.openxmlformats.org/officeDocument/2006/relationships/font" Target="fonts/font8.fntdata"/><Relationship Id="rId22" Type="http://schemas.openxmlformats.org/officeDocument/2006/relationships/font" Target="fonts/font7.fntdata"/><Relationship Id="rId21" Type="http://schemas.openxmlformats.org/officeDocument/2006/relationships/font" Target="fonts/font6.fntdata"/><Relationship Id="rId20" Type="http://schemas.openxmlformats.org/officeDocument/2006/relationships/font" Target="fonts/font5.fntdata"/><Relationship Id="rId2" Type="http://schemas.openxmlformats.org/officeDocument/2006/relationships/theme" Target="theme/theme1.xml"/><Relationship Id="rId19" Type="http://schemas.openxmlformats.org/officeDocument/2006/relationships/font" Target="fonts/font4.fntdata"/><Relationship Id="rId18" Type="http://schemas.openxmlformats.org/officeDocument/2006/relationships/font" Target="fonts/font3.fntdata"/><Relationship Id="rId17" Type="http://schemas.openxmlformats.org/officeDocument/2006/relationships/font" Target="fonts/font2.fntdata"/><Relationship Id="rId16" Type="http://schemas.openxmlformats.org/officeDocument/2006/relationships/font" Target="fonts/font1.fntdata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GIF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2" name="Google Shape;11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0" name="Google Shape;12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9" name="Google Shape;12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7" name="Google Shape;13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4" name="Google Shape;14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3" name="Google Shape;15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matchingName="Title and Vertical Text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0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matchingName="Vertical Title and Text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1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1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2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2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matchingName="Title and Content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4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 panose="020F0502020204030204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4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1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matchingName="Two Content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15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1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matchingName="Comparison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6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/>
        </p:txBody>
      </p:sp>
      <p:sp>
        <p:nvSpPr>
          <p:cNvPr id="43" name="Google Shape;43;p16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16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/>
        </p:txBody>
      </p:sp>
      <p:sp>
        <p:nvSpPr>
          <p:cNvPr id="45" name="Google Shape;45;p16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1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matchingName="Content with Caption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8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 panose="020F0502020204030204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8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8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matchingName="Picture with Caption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9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 panose="020F0502020204030204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9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9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  <a:defRPr sz="4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 panose="020B0604020202020204"/>
              <a:buChar char="•"/>
              <a:defRPr sz="3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Char char="–"/>
              <a:defRPr sz="2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–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»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8" name="Google Shape;8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9" name="Google Shape;9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10" name="Google Shape;10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GIF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GIF"/><Relationship Id="rId2" Type="http://schemas.openxmlformats.org/officeDocument/2006/relationships/image" Target="../media/image1.png"/><Relationship Id="rId1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GIF"/><Relationship Id="rId2" Type="http://schemas.openxmlformats.org/officeDocument/2006/relationships/image" Target="../media/image1.png"/><Relationship Id="rId1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GIF"/><Relationship Id="rId2" Type="http://schemas.openxmlformats.org/officeDocument/2006/relationships/image" Target="../media/image1.png"/><Relationship Id="rId1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GIF"/><Relationship Id="rId2" Type="http://schemas.openxmlformats.org/officeDocument/2006/relationships/image" Target="../media/image1.png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GIF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GIF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GIF"/><Relationship Id="rId2" Type="http://schemas.openxmlformats.org/officeDocument/2006/relationships/image" Target="../media/image1.png"/><Relationship Id="rId1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GIF"/><Relationship Id="rId2" Type="http://schemas.openxmlformats.org/officeDocument/2006/relationships/image" Target="../media/image1.png"/><Relationship Id="rId1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8AD8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 rot="-5400000">
            <a:off x="1316575" y="-2414045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"/>
            <a:stretch>
              <a:fillRect/>
            </a:stretch>
          </a:blipFill>
          <a:ln>
            <a:noFill/>
          </a:ln>
        </p:spPr>
      </p:sp>
      <p:sp>
        <p:nvSpPr>
          <p:cNvPr id="85" name="Google Shape;85;p1"/>
          <p:cNvSpPr txBox="1"/>
          <p:nvPr/>
        </p:nvSpPr>
        <p:spPr>
          <a:xfrm>
            <a:off x="8805730" y="4972050"/>
            <a:ext cx="5384026" cy="14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673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86" name="Google Shape;86;p1"/>
          <p:cNvSpPr/>
          <p:nvPr/>
        </p:nvSpPr>
        <p:spPr>
          <a:xfrm>
            <a:off x="4177436" y="202404"/>
            <a:ext cx="1870386" cy="1636090"/>
          </a:xfrm>
          <a:custGeom>
            <a:avLst/>
            <a:gdLst/>
            <a:ahLst/>
            <a:cxnLst/>
            <a:rect l="l" t="t" r="r" b="b"/>
            <a:pathLst>
              <a:path w="1870386" h="1636090" extrusionOk="0">
                <a:moveTo>
                  <a:pt x="0" y="0"/>
                </a:moveTo>
                <a:lnTo>
                  <a:pt x="1870386" y="0"/>
                </a:lnTo>
                <a:lnTo>
                  <a:pt x="1870386" y="1636090"/>
                </a:lnTo>
                <a:lnTo>
                  <a:pt x="0" y="16360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 amt="80000"/>
            </a:blip>
            <a:stretch>
              <a:fillRect l="-3381" r="-3380" b="-2126"/>
            </a:stretch>
          </a:blipFill>
          <a:ln>
            <a:noFill/>
          </a:ln>
        </p:spPr>
      </p:sp>
      <p:sp>
        <p:nvSpPr>
          <p:cNvPr id="87" name="Google Shape;87;p1"/>
          <p:cNvSpPr/>
          <p:nvPr/>
        </p:nvSpPr>
        <p:spPr>
          <a:xfrm>
            <a:off x="10268945" y="202404"/>
            <a:ext cx="4256942" cy="1720114"/>
          </a:xfrm>
          <a:custGeom>
            <a:avLst/>
            <a:gdLst/>
            <a:ahLst/>
            <a:cxnLst/>
            <a:rect l="l" t="t" r="r" b="b"/>
            <a:pathLst>
              <a:path w="4256942" h="1720114" extrusionOk="0">
                <a:moveTo>
                  <a:pt x="0" y="0"/>
                </a:moveTo>
                <a:lnTo>
                  <a:pt x="4256942" y="0"/>
                </a:lnTo>
                <a:lnTo>
                  <a:pt x="4256942" y="1720113"/>
                </a:lnTo>
                <a:lnTo>
                  <a:pt x="0" y="172011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/>
            <a:stretch>
              <a:fillRect t="-124432" b="-125756"/>
            </a:stretch>
          </a:blipFill>
          <a:ln>
            <a:noFill/>
          </a:ln>
        </p:spPr>
      </p:sp>
      <p:pic>
        <p:nvPicPr>
          <p:cNvPr id="88" name="Google Shape;88;p1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 rot="-10798857">
            <a:off x="2913592" y="2777294"/>
            <a:ext cx="11569793" cy="6479084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"/>
          <p:cNvSpPr/>
          <p:nvPr/>
        </p:nvSpPr>
        <p:spPr>
          <a:xfrm>
            <a:off x="6763374" y="-270584"/>
            <a:ext cx="4084712" cy="4386202"/>
          </a:xfrm>
          <a:custGeom>
            <a:avLst/>
            <a:gdLst/>
            <a:ahLst/>
            <a:cxnLst/>
            <a:rect l="l" t="t" r="r" b="b"/>
            <a:pathLst>
              <a:path w="4084712" h="4386202" extrusionOk="0">
                <a:moveTo>
                  <a:pt x="0" y="0"/>
                </a:moveTo>
                <a:lnTo>
                  <a:pt x="4084712" y="0"/>
                </a:lnTo>
                <a:lnTo>
                  <a:pt x="4084712" y="4386202"/>
                </a:lnTo>
                <a:lnTo>
                  <a:pt x="0" y="43862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/>
            <a:stretch>
              <a:fillRect l="-3661" r="-3715"/>
            </a:stretch>
          </a:blipFill>
          <a:ln>
            <a:noFill/>
          </a:ln>
        </p:spPr>
      </p:sp>
      <p:sp>
        <p:nvSpPr>
          <p:cNvPr id="90" name="Google Shape;90;p1"/>
          <p:cNvSpPr txBox="1"/>
          <p:nvPr/>
        </p:nvSpPr>
        <p:spPr>
          <a:xfrm>
            <a:off x="3127575" y="4115614"/>
            <a:ext cx="11735100" cy="11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5" b="0" i="0" u="none" strike="noStrike" cap="none">
                <a:solidFill>
                  <a:srgbClr val="009C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HackOrbit</a:t>
            </a:r>
            <a:r>
              <a:rPr lang="en-US"/>
              <a:t>   </a:t>
            </a:r>
            <a:r>
              <a:rPr lang="en-US" sz="9605" b="0" i="0" u="none" strike="noStrike" cap="none">
                <a:solidFill>
                  <a:srgbClr val="009C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2025</a:t>
            </a:r>
            <a:endParaRPr lang="en-US" sz="9605" b="0" i="0" u="none" strike="noStrike" cap="none">
              <a:solidFill>
                <a:srgbClr val="009C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91" name="Google Shape;91;p1"/>
          <p:cNvSpPr txBox="1"/>
          <p:nvPr/>
        </p:nvSpPr>
        <p:spPr>
          <a:xfrm>
            <a:off x="5758180" y="7203440"/>
            <a:ext cx="5880735" cy="870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100" b="1" dirty="0" err="1">
                <a:solidFill>
                  <a:srgbClr val="D9D9D9"/>
                </a:solidFill>
                <a:latin typeface="+mj-lt"/>
              </a:rPr>
              <a:t>DaRKTech</a:t>
            </a:r>
            <a:endParaRPr b="1" dirty="0">
              <a:latin typeface="+mj-l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"/>
            <a:stretch>
              <a:fillRect/>
            </a:stretch>
          </a:blipFill>
          <a:ln>
            <a:noFill/>
          </a:ln>
        </p:spPr>
      </p:sp>
      <p:sp>
        <p:nvSpPr>
          <p:cNvPr id="97" name="Google Shape;97;p2"/>
          <p:cNvSpPr/>
          <p:nvPr/>
        </p:nvSpPr>
        <p:spPr>
          <a:xfrm rot="-5400000">
            <a:off x="1550218" y="-4685038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/>
            <a:stretch>
              <a:fillRect/>
            </a:stretch>
          </a:blipFill>
          <a:ln>
            <a:noFill/>
          </a:ln>
        </p:spPr>
      </p:sp>
      <p:pic>
        <p:nvPicPr>
          <p:cNvPr id="98" name="Google Shape;98;p2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 rot="-10798857">
            <a:off x="3569060" y="2548125"/>
            <a:ext cx="9765317" cy="2224492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"/>
          <p:cNvSpPr txBox="1"/>
          <p:nvPr/>
        </p:nvSpPr>
        <p:spPr>
          <a:xfrm>
            <a:off x="2459355" y="984885"/>
            <a:ext cx="13368655" cy="1332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335" b="0" i="0" u="none" strike="noStrike" cap="none" dirty="0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THEME &amp; PROBLEM STATEMENT</a:t>
            </a:r>
            <a:endParaRPr dirty="0"/>
          </a:p>
          <a:p>
            <a:pPr marL="0" marR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335" b="0" i="0" u="none" strike="noStrike" cap="none" dirty="0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335" b="0" i="0" u="none" strike="noStrike" cap="none" dirty="0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00" name="Google Shape;100;p2"/>
          <p:cNvSpPr txBox="1"/>
          <p:nvPr/>
        </p:nvSpPr>
        <p:spPr>
          <a:xfrm>
            <a:off x="2743835" y="5143500"/>
            <a:ext cx="11949430" cy="3693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571500" lvl="0" indent="-57150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4000" b="1" dirty="0">
                <a:solidFill>
                  <a:schemeClr val="bg1"/>
                </a:solidFill>
              </a:rPr>
              <a:t>PROBLEM STATEMENT :-</a:t>
            </a:r>
            <a:r>
              <a:rPr lang="en-IN" altLang="en-US" sz="4000" b="1" dirty="0">
                <a:solidFill>
                  <a:schemeClr val="bg1"/>
                </a:solidFill>
              </a:rPr>
              <a:t> </a:t>
            </a:r>
            <a:r>
              <a:rPr lang="en-US" sz="4000" dirty="0">
                <a:solidFill>
                  <a:schemeClr val="bg1"/>
                </a:solidFill>
              </a:rPr>
              <a:t>People with dyslexia often struggle to read text smoothly and need real-time support to help them stay focused and understand better</a:t>
            </a:r>
            <a:r>
              <a:rPr lang="en-US" sz="4000" b="1" dirty="0">
                <a:solidFill>
                  <a:schemeClr val="bg1"/>
                </a:solidFill>
              </a:rPr>
              <a:t>.</a:t>
            </a:r>
            <a:endParaRPr sz="4000" b="1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743835" y="3761105"/>
            <a:ext cx="12377420" cy="7067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IN" sz="4000" b="1" dirty="0">
                <a:solidFill>
                  <a:schemeClr val="bg1"/>
                </a:solidFill>
              </a:rPr>
              <a:t>THEME :- </a:t>
            </a:r>
            <a:r>
              <a:rPr lang="en-IN" sz="4000" dirty="0">
                <a:solidFill>
                  <a:schemeClr val="bg1"/>
                </a:solidFill>
              </a:rPr>
              <a:t>Assistive Technology for Accessibility</a:t>
            </a:r>
            <a:endParaRPr lang="en-IN" sz="4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AAD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"/>
            <a:stretch>
              <a:fillRect/>
            </a:stretch>
          </a:blipFill>
          <a:ln>
            <a:noFill/>
          </a:ln>
        </p:spPr>
      </p:sp>
      <p:sp>
        <p:nvSpPr>
          <p:cNvPr id="106" name="Google Shape;106;p3"/>
          <p:cNvSpPr/>
          <p:nvPr/>
        </p:nvSpPr>
        <p:spPr>
          <a:xfrm rot="-5400000">
            <a:off x="1465443" y="-4565308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/>
            <a:stretch>
              <a:fillRect/>
            </a:stretch>
          </a:blipFill>
          <a:ln>
            <a:noFill/>
          </a:ln>
        </p:spPr>
      </p:sp>
      <p:pic>
        <p:nvPicPr>
          <p:cNvPr id="107" name="Google Shape;107;p3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 rot="-10798857">
            <a:off x="4620349" y="2806540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3"/>
          <p:cNvSpPr txBox="1"/>
          <p:nvPr/>
        </p:nvSpPr>
        <p:spPr>
          <a:xfrm>
            <a:off x="3827145" y="605790"/>
            <a:ext cx="9891395" cy="957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0" b="0" i="0" u="none" strike="noStrike" cap="none" dirty="0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PROPOSED SOLUTION</a:t>
            </a:r>
            <a:endParaRPr dirty="0"/>
          </a:p>
        </p:txBody>
      </p:sp>
      <p:sp>
        <p:nvSpPr>
          <p:cNvPr id="109" name="Google Shape;109;p3"/>
          <p:cNvSpPr txBox="1"/>
          <p:nvPr/>
        </p:nvSpPr>
        <p:spPr>
          <a:xfrm>
            <a:off x="1163955" y="2353310"/>
            <a:ext cx="16741140" cy="8246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571500" lvl="0" indent="-571500">
              <a:lnSpc>
                <a:spcPct val="170000"/>
              </a:lnSpc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en-US" altLang="en-US" sz="3200" dirty="0">
                <a:solidFill>
                  <a:schemeClr val="bg1"/>
                </a:solidFill>
                <a:latin typeface="Arial" panose="020B0604020202020204" pitchFamily="34" charset="0"/>
                <a:ea typeface="Playfair Display" panose="00000500000000000000"/>
                <a:cs typeface="Arial" panose="020B0604020202020204" pitchFamily="34" charset="0"/>
                <a:sym typeface="Playfair Display" panose="00000500000000000000"/>
              </a:rPr>
              <a:t> Uses webcam to track eye movement while reading a displayed passage.</a:t>
            </a:r>
            <a:endParaRPr lang="en-US" altLang="en-US" sz="3200" dirty="0">
              <a:solidFill>
                <a:schemeClr val="bg1"/>
              </a:solidFill>
              <a:latin typeface="Arial" panose="020B0604020202020204" pitchFamily="34" charset="0"/>
              <a:ea typeface="Playfair Display" panose="00000500000000000000"/>
              <a:cs typeface="Arial" panose="020B0604020202020204" pitchFamily="34" charset="0"/>
              <a:sym typeface="Playfair Display" panose="00000500000000000000"/>
            </a:endParaRPr>
          </a:p>
          <a:p>
            <a:pPr marL="571500" lvl="0" indent="-571500">
              <a:lnSpc>
                <a:spcPct val="170000"/>
              </a:lnSpc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en-US" sz="3200" dirty="0">
                <a:solidFill>
                  <a:schemeClr val="bg1"/>
                </a:solidFill>
                <a:latin typeface="Arial" panose="020B0604020202020204" pitchFamily="34" charset="0"/>
                <a:ea typeface="Playfair Display" panose="00000500000000000000"/>
                <a:cs typeface="Arial" panose="020B0604020202020204" pitchFamily="34" charset="0"/>
                <a:sym typeface="Playfair Display" panose="00000500000000000000"/>
              </a:rPr>
              <a:t> That text is then read out loud using text-to-speech, so the user can listen and read at the same time.</a:t>
            </a:r>
            <a:endParaRPr lang="en-US" sz="3200" dirty="0">
              <a:solidFill>
                <a:schemeClr val="bg1"/>
              </a:solidFill>
              <a:latin typeface="Arial" panose="020B0604020202020204" pitchFamily="34" charset="0"/>
              <a:ea typeface="Playfair Display" panose="00000500000000000000"/>
              <a:cs typeface="Arial" panose="020B0604020202020204" pitchFamily="34" charset="0"/>
              <a:sym typeface="Playfair Display" panose="00000500000000000000"/>
            </a:endParaRPr>
          </a:p>
          <a:p>
            <a:pPr marL="571500" lvl="0" indent="-571500">
              <a:lnSpc>
                <a:spcPct val="170000"/>
              </a:lnSpc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en-US" sz="3200" dirty="0">
                <a:solidFill>
                  <a:schemeClr val="bg1"/>
                </a:solidFill>
                <a:latin typeface="Arial" panose="020B0604020202020204" pitchFamily="34" charset="0"/>
                <a:ea typeface="Playfair Display" panose="00000500000000000000"/>
                <a:cs typeface="Arial" panose="020B0604020202020204" pitchFamily="34" charset="0"/>
                <a:sym typeface="Playfair Display" panose="00000500000000000000"/>
              </a:rPr>
              <a:t> It also gives real-time feedback like highlighting lines, tracking reading speed, or showing skipped/re-read areas — helping users stay focused and understand better. </a:t>
            </a:r>
            <a:endParaRPr lang="en-US" sz="3200" dirty="0">
              <a:solidFill>
                <a:schemeClr val="bg1"/>
              </a:solidFill>
              <a:latin typeface="Arial" panose="020B0604020202020204" pitchFamily="34" charset="0"/>
              <a:ea typeface="Playfair Display" panose="00000500000000000000"/>
              <a:cs typeface="Arial" panose="020B0604020202020204" pitchFamily="34" charset="0"/>
              <a:sym typeface="Playfair Display" panose="00000500000000000000"/>
            </a:endParaRPr>
          </a:p>
          <a:p>
            <a:pPr marL="571500" lvl="0" indent="-571500">
              <a:lnSpc>
                <a:spcPct val="170000"/>
              </a:lnSpc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en-US" altLang="en-US" sz="3200" dirty="0">
                <a:solidFill>
                  <a:schemeClr val="bg1"/>
                </a:solidFill>
                <a:latin typeface="Arial" panose="020B0604020202020204" pitchFamily="34" charset="0"/>
                <a:ea typeface="Playfair Display" panose="00000500000000000000"/>
                <a:cs typeface="Arial" panose="020B0604020202020204" pitchFamily="34" charset="0"/>
                <a:sym typeface="Playfair Display" panose="00000500000000000000"/>
              </a:rPr>
              <a:t>Shows results with a clear pie chart of eye focus and reading score.</a:t>
            </a:r>
            <a:endParaRPr lang="en-US" altLang="en-US" sz="3200" dirty="0">
              <a:solidFill>
                <a:schemeClr val="bg1"/>
              </a:solidFill>
              <a:latin typeface="Arial" panose="020B0604020202020204" pitchFamily="34" charset="0"/>
              <a:ea typeface="Playfair Display" panose="00000500000000000000"/>
              <a:cs typeface="Arial" panose="020B0604020202020204" pitchFamily="34" charset="0"/>
              <a:sym typeface="Playfair Display" panose="00000500000000000000"/>
            </a:endParaRPr>
          </a:p>
          <a:p>
            <a:pPr marL="571500" lvl="0" indent="-571500">
              <a:lnSpc>
                <a:spcPct val="170000"/>
              </a:lnSpc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en-US" altLang="en-US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Saves results in CSV format to track improvement over multiple sessions.</a:t>
            </a:r>
            <a:endParaRPr lang="en-US" altLang="en-US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"/>
            <a:stretch>
              <a:fillRect/>
            </a:stretch>
          </a:blipFill>
          <a:ln>
            <a:noFill/>
          </a:ln>
        </p:spPr>
      </p:sp>
      <p:sp>
        <p:nvSpPr>
          <p:cNvPr id="115" name="Google Shape;115;p4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/>
            <a:stretch>
              <a:fillRect/>
            </a:stretch>
          </a:blipFill>
          <a:ln>
            <a:noFill/>
          </a:ln>
        </p:spPr>
      </p:sp>
      <p:pic>
        <p:nvPicPr>
          <p:cNvPr id="116" name="Google Shape;116;p4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4"/>
          <p:cNvSpPr txBox="1"/>
          <p:nvPr/>
        </p:nvSpPr>
        <p:spPr>
          <a:xfrm>
            <a:off x="4578661" y="207692"/>
            <a:ext cx="9130784" cy="957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FLOWCHART </a:t>
            </a:r>
            <a:endParaRPr lang="en-US" sz="5660" b="0" i="0" u="none" strike="noStrike" cap="non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2733040" y="1592580"/>
            <a:ext cx="11886565" cy="81102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>
              <a:lnSpc>
                <a:spcPct val="60000"/>
              </a:lnSpc>
            </a:pPr>
            <a:r>
              <a:rPr lang="en-IN" altLang="en-US" sz="1800" b="1">
                <a:solidFill>
                  <a:schemeClr val="bg1"/>
                </a:solidFill>
              </a:rPr>
              <a:t>   </a:t>
            </a:r>
            <a:r>
              <a:rPr lang="en-US" altLang="en-US" sz="1800" b="1">
                <a:solidFill>
                  <a:schemeClr val="bg1"/>
                </a:solidFill>
              </a:rPr>
              <a:t>┌────────────┐</a:t>
            </a:r>
            <a:endParaRPr lang="en-US" altLang="en-US" sz="1800" b="1">
              <a:solidFill>
                <a:schemeClr val="bg1"/>
              </a:solidFill>
            </a:endParaRPr>
          </a:p>
          <a:p>
            <a:pPr algn="ctr">
              <a:lnSpc>
                <a:spcPct val="60000"/>
              </a:lnSpc>
            </a:pPr>
            <a:r>
              <a:rPr lang="en-IN" altLang="en-US" sz="1800" b="1">
                <a:solidFill>
                  <a:schemeClr val="bg1"/>
                </a:solidFill>
              </a:rPr>
              <a:t>     </a:t>
            </a:r>
            <a:r>
              <a:rPr lang="en-US" altLang="en-US" sz="1800" b="1">
                <a:solidFill>
                  <a:schemeClr val="bg1"/>
                </a:solidFill>
              </a:rPr>
              <a:t>│   Start    │</a:t>
            </a:r>
            <a:endParaRPr lang="en-US" altLang="en-US" sz="1800" b="1">
              <a:solidFill>
                <a:schemeClr val="bg1"/>
              </a:solidFill>
            </a:endParaRPr>
          </a:p>
          <a:p>
            <a:pPr algn="ctr">
              <a:lnSpc>
                <a:spcPct val="60000"/>
              </a:lnSpc>
            </a:pPr>
            <a:r>
              <a:rPr lang="en-IN" altLang="en-US" sz="1800" b="1">
                <a:solidFill>
                  <a:schemeClr val="bg1"/>
                </a:solidFill>
              </a:rPr>
              <a:t>   </a:t>
            </a:r>
            <a:r>
              <a:rPr lang="en-US" altLang="en-US" sz="1800" b="1">
                <a:solidFill>
                  <a:schemeClr val="bg1"/>
                </a:solidFill>
              </a:rPr>
              <a:t>└────┬───────┘</a:t>
            </a:r>
            <a:endParaRPr lang="en-US" altLang="en-US" sz="1800" b="1">
              <a:solidFill>
                <a:schemeClr val="bg1"/>
              </a:solidFill>
            </a:endParaRPr>
          </a:p>
          <a:p>
            <a:pPr algn="ctr">
              <a:lnSpc>
                <a:spcPct val="60000"/>
              </a:lnSpc>
            </a:pPr>
            <a:r>
              <a:rPr lang="en-US" altLang="en-US" sz="1800" b="1">
                <a:solidFill>
                  <a:schemeClr val="bg1"/>
                </a:solidFill>
              </a:rPr>
              <a:t>     │</a:t>
            </a:r>
            <a:endParaRPr lang="en-US" altLang="en-US" sz="1800" b="1">
              <a:solidFill>
                <a:schemeClr val="bg1"/>
              </a:solidFill>
            </a:endParaRPr>
          </a:p>
          <a:p>
            <a:pPr algn="ctr">
              <a:lnSpc>
                <a:spcPct val="60000"/>
              </a:lnSpc>
            </a:pPr>
            <a:r>
              <a:rPr lang="en-US" altLang="en-US" sz="1800" b="1">
                <a:solidFill>
                  <a:schemeClr val="bg1"/>
                </a:solidFill>
              </a:rPr>
              <a:t>     ▼</a:t>
            </a:r>
            <a:endParaRPr lang="en-US" altLang="en-US" sz="1800" b="1">
              <a:solidFill>
                <a:schemeClr val="bg1"/>
              </a:solidFill>
            </a:endParaRPr>
          </a:p>
          <a:p>
            <a:pPr algn="ctr">
              <a:lnSpc>
                <a:spcPct val="60000"/>
              </a:lnSpc>
            </a:pPr>
            <a:r>
              <a:rPr lang="en-US" altLang="en-US" sz="1800" b="1">
                <a:solidFill>
                  <a:schemeClr val="bg1"/>
                </a:solidFill>
              </a:rPr>
              <a:t>┌────────────────────────────┐</a:t>
            </a:r>
            <a:endParaRPr lang="en-US" altLang="en-US" sz="1800" b="1">
              <a:solidFill>
                <a:schemeClr val="bg1"/>
              </a:solidFill>
            </a:endParaRPr>
          </a:p>
          <a:p>
            <a:pPr algn="ctr">
              <a:lnSpc>
                <a:spcPct val="60000"/>
              </a:lnSpc>
            </a:pPr>
            <a:r>
              <a:rPr lang="en-US" altLang="en-US" sz="1800" b="1">
                <a:solidFill>
                  <a:schemeClr val="bg1"/>
                </a:solidFill>
              </a:rPr>
              <a:t>│ Show Passage on Screen     │</a:t>
            </a:r>
            <a:endParaRPr lang="en-US" altLang="en-US" sz="1800" b="1">
              <a:solidFill>
                <a:schemeClr val="bg1"/>
              </a:solidFill>
            </a:endParaRPr>
          </a:p>
          <a:p>
            <a:pPr algn="ctr">
              <a:lnSpc>
                <a:spcPct val="60000"/>
              </a:lnSpc>
            </a:pPr>
            <a:r>
              <a:rPr lang="en-US" altLang="en-US" sz="1800" b="1">
                <a:solidFill>
                  <a:schemeClr val="bg1"/>
                </a:solidFill>
              </a:rPr>
              <a:t>└────────────┬───────────────┘</a:t>
            </a:r>
            <a:endParaRPr lang="en-US" altLang="en-US" sz="1800" b="1">
              <a:solidFill>
                <a:schemeClr val="bg1"/>
              </a:solidFill>
            </a:endParaRPr>
          </a:p>
          <a:p>
            <a:pPr algn="ctr">
              <a:lnSpc>
                <a:spcPct val="60000"/>
              </a:lnSpc>
            </a:pPr>
            <a:r>
              <a:rPr lang="en-US" altLang="en-US" sz="1800" b="1">
                <a:solidFill>
                  <a:schemeClr val="bg1"/>
                </a:solidFill>
              </a:rPr>
              <a:t>      │</a:t>
            </a:r>
            <a:endParaRPr lang="en-US" altLang="en-US" sz="1800" b="1">
              <a:solidFill>
                <a:schemeClr val="bg1"/>
              </a:solidFill>
            </a:endParaRPr>
          </a:p>
          <a:p>
            <a:pPr algn="ctr">
              <a:lnSpc>
                <a:spcPct val="60000"/>
              </a:lnSpc>
            </a:pPr>
            <a:r>
              <a:rPr lang="en-US" altLang="en-US" sz="1800" b="1">
                <a:solidFill>
                  <a:schemeClr val="bg1"/>
                </a:solidFill>
              </a:rPr>
              <a:t>     ▼</a:t>
            </a:r>
            <a:endParaRPr lang="en-US" altLang="en-US" sz="1800" b="1">
              <a:solidFill>
                <a:schemeClr val="bg1"/>
              </a:solidFill>
            </a:endParaRPr>
          </a:p>
          <a:p>
            <a:pPr algn="ctr">
              <a:lnSpc>
                <a:spcPct val="60000"/>
              </a:lnSpc>
            </a:pPr>
            <a:r>
              <a:rPr lang="en-US" altLang="en-US" sz="1800" b="1">
                <a:solidFill>
                  <a:schemeClr val="bg1"/>
                </a:solidFill>
              </a:rPr>
              <a:t>┌────────────────────────────┐</a:t>
            </a:r>
            <a:endParaRPr lang="en-US" altLang="en-US" sz="1800" b="1">
              <a:solidFill>
                <a:schemeClr val="bg1"/>
              </a:solidFill>
            </a:endParaRPr>
          </a:p>
          <a:p>
            <a:pPr algn="ctr">
              <a:lnSpc>
                <a:spcPct val="60000"/>
              </a:lnSpc>
            </a:pPr>
            <a:r>
              <a:rPr lang="en-US" altLang="en-US" sz="1800" b="1">
                <a:solidFill>
                  <a:schemeClr val="bg1"/>
                </a:solidFill>
              </a:rPr>
              <a:t>│ Start Eye &amp; Voice Capture  │</a:t>
            </a:r>
            <a:endParaRPr lang="en-US" altLang="en-US" sz="1800" b="1">
              <a:solidFill>
                <a:schemeClr val="bg1"/>
              </a:solidFill>
            </a:endParaRPr>
          </a:p>
          <a:p>
            <a:pPr algn="ctr">
              <a:lnSpc>
                <a:spcPct val="60000"/>
              </a:lnSpc>
            </a:pPr>
            <a:r>
              <a:rPr lang="en-US" altLang="en-US" sz="1800" b="1">
                <a:solidFill>
                  <a:schemeClr val="bg1"/>
                </a:solidFill>
              </a:rPr>
              <a:t>└────────────┬───────────────┘</a:t>
            </a:r>
            <a:endParaRPr lang="en-US" altLang="en-US" sz="1800" b="1">
              <a:solidFill>
                <a:schemeClr val="bg1"/>
              </a:solidFill>
            </a:endParaRPr>
          </a:p>
          <a:p>
            <a:pPr algn="ctr">
              <a:lnSpc>
                <a:spcPct val="60000"/>
              </a:lnSpc>
            </a:pPr>
            <a:r>
              <a:rPr lang="en-US" altLang="en-US" sz="1800" b="1">
                <a:solidFill>
                  <a:schemeClr val="bg1"/>
                </a:solidFill>
              </a:rPr>
              <a:t>       │</a:t>
            </a:r>
            <a:endParaRPr lang="en-US" altLang="en-US" sz="1800" b="1">
              <a:solidFill>
                <a:schemeClr val="bg1"/>
              </a:solidFill>
            </a:endParaRPr>
          </a:p>
          <a:p>
            <a:pPr algn="ctr">
              <a:lnSpc>
                <a:spcPct val="60000"/>
              </a:lnSpc>
            </a:pPr>
            <a:r>
              <a:rPr lang="en-US" altLang="en-US" sz="1800" b="1">
                <a:solidFill>
                  <a:schemeClr val="bg1"/>
                </a:solidFill>
              </a:rPr>
              <a:t>       ▼</a:t>
            </a:r>
            <a:endParaRPr lang="en-US" altLang="en-US" sz="1800" b="1">
              <a:solidFill>
                <a:schemeClr val="bg1"/>
              </a:solidFill>
            </a:endParaRPr>
          </a:p>
          <a:p>
            <a:pPr algn="ctr">
              <a:lnSpc>
                <a:spcPct val="60000"/>
              </a:lnSpc>
            </a:pPr>
            <a:r>
              <a:rPr lang="en-US" altLang="en-US" sz="1800" b="1">
                <a:solidFill>
                  <a:schemeClr val="bg1"/>
                </a:solidFill>
              </a:rPr>
              <a:t>┌────────────────────────────┐</a:t>
            </a:r>
            <a:endParaRPr lang="en-US" altLang="en-US" sz="1800" b="1">
              <a:solidFill>
                <a:schemeClr val="bg1"/>
              </a:solidFill>
            </a:endParaRPr>
          </a:p>
          <a:p>
            <a:pPr algn="ctr">
              <a:lnSpc>
                <a:spcPct val="60000"/>
              </a:lnSpc>
            </a:pPr>
            <a:r>
              <a:rPr lang="en-US" altLang="en-US" sz="1800" b="1">
                <a:solidFill>
                  <a:schemeClr val="bg1"/>
                </a:solidFill>
              </a:rPr>
              <a:t>│ Track Eye Movement         │</a:t>
            </a:r>
            <a:endParaRPr lang="en-US" altLang="en-US" sz="1800" b="1">
              <a:solidFill>
                <a:schemeClr val="bg1"/>
              </a:solidFill>
            </a:endParaRPr>
          </a:p>
          <a:p>
            <a:pPr algn="ctr">
              <a:lnSpc>
                <a:spcPct val="60000"/>
              </a:lnSpc>
            </a:pPr>
            <a:r>
              <a:rPr lang="en-US" altLang="en-US" sz="1800" b="1">
                <a:solidFill>
                  <a:schemeClr val="bg1"/>
                </a:solidFill>
              </a:rPr>
              <a:t>└────────────┬───────────────┘</a:t>
            </a:r>
            <a:endParaRPr lang="en-US" altLang="en-US" sz="1800" b="1">
              <a:solidFill>
                <a:schemeClr val="bg1"/>
              </a:solidFill>
            </a:endParaRPr>
          </a:p>
          <a:p>
            <a:pPr algn="ctr">
              <a:lnSpc>
                <a:spcPct val="60000"/>
              </a:lnSpc>
            </a:pPr>
            <a:r>
              <a:rPr lang="en-US" altLang="en-US" sz="1800" b="1">
                <a:solidFill>
                  <a:schemeClr val="bg1"/>
                </a:solidFill>
              </a:rPr>
              <a:t>      │</a:t>
            </a:r>
            <a:endParaRPr lang="en-US" altLang="en-US" sz="1800" b="1">
              <a:solidFill>
                <a:schemeClr val="bg1"/>
              </a:solidFill>
            </a:endParaRPr>
          </a:p>
          <a:p>
            <a:pPr algn="ctr">
              <a:lnSpc>
                <a:spcPct val="60000"/>
              </a:lnSpc>
            </a:pPr>
            <a:r>
              <a:rPr lang="en-US" altLang="en-US" sz="1800" b="1">
                <a:solidFill>
                  <a:schemeClr val="bg1"/>
                </a:solidFill>
              </a:rPr>
              <a:t>      ▼</a:t>
            </a:r>
            <a:endParaRPr lang="en-US" altLang="en-US" sz="1800" b="1">
              <a:solidFill>
                <a:schemeClr val="bg1"/>
              </a:solidFill>
            </a:endParaRPr>
          </a:p>
          <a:p>
            <a:pPr algn="ctr">
              <a:lnSpc>
                <a:spcPct val="60000"/>
              </a:lnSpc>
            </a:pPr>
            <a:r>
              <a:rPr lang="en-US" altLang="en-US" sz="1800" b="1">
                <a:solidFill>
                  <a:schemeClr val="bg1"/>
                </a:solidFill>
              </a:rPr>
              <a:t>┌────────────────────────────┐</a:t>
            </a:r>
            <a:endParaRPr lang="en-US" altLang="en-US" sz="1800" b="1">
              <a:solidFill>
                <a:schemeClr val="bg1"/>
              </a:solidFill>
            </a:endParaRPr>
          </a:p>
          <a:p>
            <a:pPr algn="ctr">
              <a:lnSpc>
                <a:spcPct val="60000"/>
              </a:lnSpc>
            </a:pPr>
            <a:r>
              <a:rPr lang="en-US" altLang="en-US" sz="1800" b="1">
                <a:solidFill>
                  <a:schemeClr val="bg1"/>
                </a:solidFill>
              </a:rPr>
              <a:t>│ Record and Analyze Speech  │</a:t>
            </a:r>
            <a:endParaRPr lang="en-US" altLang="en-US" sz="1800" b="1">
              <a:solidFill>
                <a:schemeClr val="bg1"/>
              </a:solidFill>
            </a:endParaRPr>
          </a:p>
          <a:p>
            <a:pPr algn="ctr">
              <a:lnSpc>
                <a:spcPct val="60000"/>
              </a:lnSpc>
            </a:pPr>
            <a:r>
              <a:rPr lang="en-US" altLang="en-US" sz="1800" b="1">
                <a:solidFill>
                  <a:schemeClr val="bg1"/>
                </a:solidFill>
              </a:rPr>
              <a:t>└────────────┬───────────────┘</a:t>
            </a:r>
            <a:endParaRPr lang="en-US" altLang="en-US" sz="1800" b="1">
              <a:solidFill>
                <a:schemeClr val="bg1"/>
              </a:solidFill>
            </a:endParaRPr>
          </a:p>
          <a:p>
            <a:pPr algn="ctr">
              <a:lnSpc>
                <a:spcPct val="60000"/>
              </a:lnSpc>
            </a:pPr>
            <a:r>
              <a:rPr lang="en-US" altLang="en-US" sz="1800" b="1">
                <a:solidFill>
                  <a:schemeClr val="bg1"/>
                </a:solidFill>
              </a:rPr>
              <a:t>      │</a:t>
            </a:r>
            <a:endParaRPr lang="en-US" altLang="en-US" sz="1800" b="1">
              <a:solidFill>
                <a:schemeClr val="bg1"/>
              </a:solidFill>
            </a:endParaRPr>
          </a:p>
          <a:p>
            <a:pPr algn="ctr">
              <a:lnSpc>
                <a:spcPct val="60000"/>
              </a:lnSpc>
            </a:pPr>
            <a:r>
              <a:rPr lang="en-US" altLang="en-US" sz="1800" b="1">
                <a:solidFill>
                  <a:schemeClr val="bg1"/>
                </a:solidFill>
              </a:rPr>
              <a:t> </a:t>
            </a:r>
            <a:r>
              <a:rPr lang="en-IN" altLang="en-US" sz="1800" b="1">
                <a:solidFill>
                  <a:schemeClr val="bg1"/>
                </a:solidFill>
              </a:rPr>
              <a:t> </a:t>
            </a:r>
            <a:r>
              <a:rPr lang="en-US" altLang="en-US" sz="1800" b="1">
                <a:solidFill>
                  <a:schemeClr val="bg1"/>
                </a:solidFill>
              </a:rPr>
              <a:t>    ▼</a:t>
            </a:r>
            <a:endParaRPr lang="en-US" altLang="en-US" sz="1800" b="1">
              <a:solidFill>
                <a:schemeClr val="bg1"/>
              </a:solidFill>
            </a:endParaRPr>
          </a:p>
          <a:p>
            <a:pPr algn="ctr">
              <a:lnSpc>
                <a:spcPct val="60000"/>
              </a:lnSpc>
            </a:pPr>
            <a:r>
              <a:rPr lang="en-US" altLang="en-US" sz="1800" b="1">
                <a:solidFill>
                  <a:schemeClr val="bg1"/>
                </a:solidFill>
              </a:rPr>
              <a:t>┌────────────────────────────┐</a:t>
            </a:r>
            <a:endParaRPr lang="en-US" altLang="en-US" sz="1800" b="1">
              <a:solidFill>
                <a:schemeClr val="bg1"/>
              </a:solidFill>
            </a:endParaRPr>
          </a:p>
          <a:p>
            <a:pPr algn="ctr">
              <a:lnSpc>
                <a:spcPct val="60000"/>
              </a:lnSpc>
            </a:pPr>
            <a:r>
              <a:rPr lang="en-US" altLang="en-US" sz="1800" b="1">
                <a:solidFill>
                  <a:schemeClr val="bg1"/>
                </a:solidFill>
              </a:rPr>
              <a:t>│ Analyze Reading &amp; Focus    │</a:t>
            </a:r>
            <a:endParaRPr lang="en-US" altLang="en-US" sz="1800" b="1">
              <a:solidFill>
                <a:schemeClr val="bg1"/>
              </a:solidFill>
            </a:endParaRPr>
          </a:p>
          <a:p>
            <a:pPr algn="ctr">
              <a:lnSpc>
                <a:spcPct val="60000"/>
              </a:lnSpc>
            </a:pPr>
            <a:r>
              <a:rPr lang="en-US" altLang="en-US" sz="1800" b="1">
                <a:solidFill>
                  <a:schemeClr val="bg1"/>
                </a:solidFill>
              </a:rPr>
              <a:t>└────────────┬───────────────┘</a:t>
            </a:r>
            <a:endParaRPr lang="en-US" altLang="en-US" sz="1800" b="1">
              <a:solidFill>
                <a:schemeClr val="bg1"/>
              </a:solidFill>
            </a:endParaRPr>
          </a:p>
          <a:p>
            <a:pPr algn="ctr">
              <a:lnSpc>
                <a:spcPct val="60000"/>
              </a:lnSpc>
            </a:pPr>
            <a:r>
              <a:rPr lang="en-US" altLang="en-US" sz="1800" b="1">
                <a:solidFill>
                  <a:schemeClr val="bg1"/>
                </a:solidFill>
              </a:rPr>
              <a:t>      │</a:t>
            </a:r>
            <a:endParaRPr lang="en-US" altLang="en-US" sz="1800" b="1">
              <a:solidFill>
                <a:schemeClr val="bg1"/>
              </a:solidFill>
            </a:endParaRPr>
          </a:p>
          <a:p>
            <a:pPr algn="ctr">
              <a:lnSpc>
                <a:spcPct val="60000"/>
              </a:lnSpc>
            </a:pPr>
            <a:r>
              <a:rPr lang="en-US" altLang="en-US" sz="1800" b="1">
                <a:solidFill>
                  <a:schemeClr val="bg1"/>
                </a:solidFill>
              </a:rPr>
              <a:t>      ▼</a:t>
            </a:r>
            <a:endParaRPr lang="en-US" altLang="en-US" sz="1800" b="1">
              <a:solidFill>
                <a:schemeClr val="bg1"/>
              </a:solidFill>
            </a:endParaRPr>
          </a:p>
          <a:p>
            <a:pPr algn="ctr">
              <a:lnSpc>
                <a:spcPct val="60000"/>
              </a:lnSpc>
            </a:pPr>
            <a:r>
              <a:rPr lang="en-US" altLang="en-US" sz="1800" b="1">
                <a:solidFill>
                  <a:schemeClr val="bg1"/>
                </a:solidFill>
              </a:rPr>
              <a:t>┌────────────────────────────┐</a:t>
            </a:r>
            <a:endParaRPr lang="en-US" altLang="en-US" sz="1800" b="1">
              <a:solidFill>
                <a:schemeClr val="bg1"/>
              </a:solidFill>
            </a:endParaRPr>
          </a:p>
          <a:p>
            <a:pPr algn="ctr">
              <a:lnSpc>
                <a:spcPct val="60000"/>
              </a:lnSpc>
            </a:pPr>
            <a:r>
              <a:rPr lang="en-US" altLang="en-US" sz="1800" b="1">
                <a:solidFill>
                  <a:schemeClr val="bg1"/>
                </a:solidFill>
              </a:rPr>
              <a:t>│ Calculate Risk Level       │</a:t>
            </a:r>
            <a:endParaRPr lang="en-US" altLang="en-US" sz="1800" b="1">
              <a:solidFill>
                <a:schemeClr val="bg1"/>
              </a:solidFill>
            </a:endParaRPr>
          </a:p>
          <a:p>
            <a:pPr algn="ctr">
              <a:lnSpc>
                <a:spcPct val="60000"/>
              </a:lnSpc>
            </a:pPr>
            <a:r>
              <a:rPr lang="en-US" altLang="en-US" sz="1800" b="1">
                <a:solidFill>
                  <a:schemeClr val="bg1"/>
                </a:solidFill>
              </a:rPr>
              <a:t>└────────────┬───────────────┘</a:t>
            </a:r>
            <a:endParaRPr lang="en-US" altLang="en-US" sz="1800" b="1">
              <a:solidFill>
                <a:schemeClr val="bg1"/>
              </a:solidFill>
            </a:endParaRPr>
          </a:p>
          <a:p>
            <a:pPr algn="ctr">
              <a:lnSpc>
                <a:spcPct val="60000"/>
              </a:lnSpc>
            </a:pPr>
            <a:r>
              <a:rPr lang="en-US" altLang="en-US" sz="1800" b="1">
                <a:solidFill>
                  <a:schemeClr val="bg1"/>
                </a:solidFill>
              </a:rPr>
              <a:t>      │</a:t>
            </a:r>
            <a:endParaRPr lang="en-US" altLang="en-US" sz="1800" b="1">
              <a:solidFill>
                <a:schemeClr val="bg1"/>
              </a:solidFill>
            </a:endParaRPr>
          </a:p>
          <a:p>
            <a:pPr algn="ctr">
              <a:lnSpc>
                <a:spcPct val="60000"/>
              </a:lnSpc>
            </a:pPr>
            <a:r>
              <a:rPr lang="en-US" altLang="en-US" sz="1800" b="1">
                <a:solidFill>
                  <a:schemeClr val="bg1"/>
                </a:solidFill>
              </a:rPr>
              <a:t>      ▼</a:t>
            </a:r>
            <a:endParaRPr lang="en-US" altLang="en-US" sz="1800" b="1">
              <a:solidFill>
                <a:schemeClr val="bg1"/>
              </a:solidFill>
            </a:endParaRPr>
          </a:p>
          <a:p>
            <a:pPr algn="ctr">
              <a:lnSpc>
                <a:spcPct val="60000"/>
              </a:lnSpc>
            </a:pPr>
            <a:r>
              <a:rPr lang="en-US" altLang="en-US" sz="1800" b="1">
                <a:solidFill>
                  <a:schemeClr val="bg1"/>
                </a:solidFill>
              </a:rPr>
              <a:t>┌────────────────────────────┐</a:t>
            </a:r>
            <a:endParaRPr lang="en-US" altLang="en-US" sz="1800" b="1">
              <a:solidFill>
                <a:schemeClr val="bg1"/>
              </a:solidFill>
            </a:endParaRPr>
          </a:p>
          <a:p>
            <a:pPr algn="ctr">
              <a:lnSpc>
                <a:spcPct val="60000"/>
              </a:lnSpc>
            </a:pPr>
            <a:r>
              <a:rPr lang="en-US" altLang="en-US" sz="1800" b="1">
                <a:solidFill>
                  <a:schemeClr val="bg1"/>
                </a:solidFill>
              </a:rPr>
              <a:t>│ Show Results &amp; Pie Chart   │</a:t>
            </a:r>
            <a:endParaRPr lang="en-US" altLang="en-US" sz="1800" b="1">
              <a:solidFill>
                <a:schemeClr val="bg1"/>
              </a:solidFill>
            </a:endParaRPr>
          </a:p>
          <a:p>
            <a:pPr algn="ctr">
              <a:lnSpc>
                <a:spcPct val="60000"/>
              </a:lnSpc>
            </a:pPr>
            <a:r>
              <a:rPr lang="en-US" altLang="en-US" sz="1800" b="1">
                <a:solidFill>
                  <a:schemeClr val="bg1"/>
                </a:solidFill>
              </a:rPr>
              <a:t>└────────────┬───────────────┘</a:t>
            </a:r>
            <a:endParaRPr lang="en-US" altLang="en-US" sz="1800" b="1">
              <a:solidFill>
                <a:schemeClr val="bg1"/>
              </a:solidFill>
            </a:endParaRPr>
          </a:p>
          <a:p>
            <a:pPr algn="ctr">
              <a:lnSpc>
                <a:spcPct val="60000"/>
              </a:lnSpc>
            </a:pPr>
            <a:r>
              <a:rPr lang="en-US" altLang="en-US" sz="1800" b="1">
                <a:solidFill>
                  <a:schemeClr val="bg1"/>
                </a:solidFill>
              </a:rPr>
              <a:t>       │</a:t>
            </a:r>
            <a:endParaRPr lang="en-US" altLang="en-US" sz="1800" b="1">
              <a:solidFill>
                <a:schemeClr val="bg1"/>
              </a:solidFill>
            </a:endParaRPr>
          </a:p>
          <a:p>
            <a:pPr algn="ctr">
              <a:lnSpc>
                <a:spcPct val="60000"/>
              </a:lnSpc>
            </a:pPr>
            <a:r>
              <a:rPr lang="en-US" altLang="en-US" sz="1800" b="1">
                <a:solidFill>
                  <a:schemeClr val="bg1"/>
                </a:solidFill>
              </a:rPr>
              <a:t>       ▼</a:t>
            </a:r>
            <a:endParaRPr lang="en-US" altLang="en-US" sz="1800" b="1">
              <a:solidFill>
                <a:schemeClr val="bg1"/>
              </a:solidFill>
            </a:endParaRPr>
          </a:p>
          <a:p>
            <a:pPr algn="ctr">
              <a:lnSpc>
                <a:spcPct val="60000"/>
              </a:lnSpc>
            </a:pPr>
            <a:r>
              <a:rPr lang="en-US" altLang="en-US" sz="1800" b="1">
                <a:solidFill>
                  <a:schemeClr val="bg1"/>
                </a:solidFill>
              </a:rPr>
              <a:t>┌────────────────────────────┐</a:t>
            </a:r>
            <a:endParaRPr lang="en-US" altLang="en-US" sz="1800" b="1">
              <a:solidFill>
                <a:schemeClr val="bg1"/>
              </a:solidFill>
            </a:endParaRPr>
          </a:p>
          <a:p>
            <a:pPr algn="ctr">
              <a:lnSpc>
                <a:spcPct val="60000"/>
              </a:lnSpc>
            </a:pPr>
            <a:r>
              <a:rPr lang="en-US" altLang="en-US" sz="1800" b="1">
                <a:solidFill>
                  <a:schemeClr val="bg1"/>
                </a:solidFill>
              </a:rPr>
              <a:t>│ Save Results               │</a:t>
            </a:r>
            <a:endParaRPr lang="en-US" altLang="en-US" sz="1800" b="1">
              <a:solidFill>
                <a:schemeClr val="bg1"/>
              </a:solidFill>
            </a:endParaRPr>
          </a:p>
          <a:p>
            <a:pPr algn="ctr">
              <a:lnSpc>
                <a:spcPct val="60000"/>
              </a:lnSpc>
            </a:pPr>
            <a:r>
              <a:rPr lang="en-US" altLang="en-US" sz="1800" b="1">
                <a:solidFill>
                  <a:schemeClr val="bg1"/>
                </a:solidFill>
              </a:rPr>
              <a:t>└────────────┬───────────────┘</a:t>
            </a:r>
            <a:endParaRPr lang="en-US" altLang="en-US" sz="1800" b="1">
              <a:solidFill>
                <a:schemeClr val="bg1"/>
              </a:solidFill>
            </a:endParaRPr>
          </a:p>
          <a:p>
            <a:pPr algn="ctr">
              <a:lnSpc>
                <a:spcPct val="60000"/>
              </a:lnSpc>
            </a:pPr>
            <a:r>
              <a:rPr lang="en-US" altLang="en-US" sz="1800" b="1">
                <a:solidFill>
                  <a:schemeClr val="bg1"/>
                </a:solidFill>
              </a:rPr>
              <a:t>             │</a:t>
            </a:r>
            <a:endParaRPr lang="en-US" altLang="en-US" sz="1800" b="1">
              <a:solidFill>
                <a:schemeClr val="bg1"/>
              </a:solidFill>
            </a:endParaRPr>
          </a:p>
          <a:p>
            <a:pPr algn="ctr">
              <a:lnSpc>
                <a:spcPct val="60000"/>
              </a:lnSpc>
            </a:pPr>
            <a:r>
              <a:rPr lang="en-US" altLang="en-US" sz="1800" b="1">
                <a:solidFill>
                  <a:schemeClr val="bg1"/>
                </a:solidFill>
              </a:rPr>
              <a:t>             ▼</a:t>
            </a:r>
            <a:endParaRPr lang="en-US" altLang="en-US" sz="1800" b="1">
              <a:solidFill>
                <a:schemeClr val="bg1"/>
              </a:solidFill>
            </a:endParaRPr>
          </a:p>
          <a:p>
            <a:pPr algn="ctr">
              <a:lnSpc>
                <a:spcPct val="60000"/>
              </a:lnSpc>
            </a:pPr>
            <a:r>
              <a:rPr lang="en-US" altLang="en-US" sz="1800" b="1">
                <a:solidFill>
                  <a:schemeClr val="bg1"/>
                </a:solidFill>
              </a:rPr>
              <a:t>┌────────────┐</a:t>
            </a:r>
            <a:endParaRPr lang="en-US" altLang="en-US" sz="1800" b="1">
              <a:solidFill>
                <a:schemeClr val="bg1"/>
              </a:solidFill>
            </a:endParaRPr>
          </a:p>
          <a:p>
            <a:pPr algn="ctr">
              <a:lnSpc>
                <a:spcPct val="60000"/>
              </a:lnSpc>
            </a:pPr>
            <a:r>
              <a:rPr lang="en-US" altLang="en-US" sz="1800" b="1">
                <a:solidFill>
                  <a:schemeClr val="bg1"/>
                </a:solidFill>
              </a:rPr>
              <a:t>│    End     │</a:t>
            </a:r>
            <a:endParaRPr lang="en-US" altLang="en-US" sz="1800" b="1">
              <a:solidFill>
                <a:schemeClr val="bg1"/>
              </a:solidFill>
            </a:endParaRPr>
          </a:p>
          <a:p>
            <a:pPr algn="ctr">
              <a:lnSpc>
                <a:spcPct val="60000"/>
              </a:lnSpc>
            </a:pPr>
            <a:r>
              <a:rPr lang="en-US" altLang="en-US" sz="1800" b="1">
                <a:solidFill>
                  <a:schemeClr val="bg1"/>
                </a:solidFill>
              </a:rPr>
              <a:t>└────────────┘</a:t>
            </a:r>
            <a:endParaRPr lang="en-US" altLang="en-US" sz="1800" b="1">
              <a:solidFill>
                <a:schemeClr val="bg1"/>
              </a:solidFill>
            </a:endParaRPr>
          </a:p>
          <a:p>
            <a:pPr algn="ctr">
              <a:lnSpc>
                <a:spcPct val="60000"/>
              </a:lnSpc>
            </a:pPr>
            <a:endParaRPr lang="en-US" altLang="en-US" sz="1800" b="1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"/>
            <a:stretch>
              <a:fillRect/>
            </a:stretch>
          </a:blipFill>
          <a:ln>
            <a:noFill/>
          </a:ln>
        </p:spPr>
      </p:sp>
      <p:sp>
        <p:nvSpPr>
          <p:cNvPr id="123" name="Google Shape;123;p5"/>
          <p:cNvSpPr/>
          <p:nvPr/>
        </p:nvSpPr>
        <p:spPr>
          <a:xfrm rot="-5400000">
            <a:off x="1549952" y="-4304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/>
            <a:stretch>
              <a:fillRect/>
            </a:stretch>
          </a:blipFill>
          <a:ln>
            <a:noFill/>
          </a:ln>
        </p:spPr>
      </p:sp>
      <p:pic>
        <p:nvPicPr>
          <p:cNvPr id="124" name="Google Shape;124;p5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5"/>
          <p:cNvSpPr txBox="1"/>
          <p:nvPr/>
        </p:nvSpPr>
        <p:spPr>
          <a:xfrm>
            <a:off x="4578985" y="925830"/>
            <a:ext cx="9862185" cy="957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FLOWCHART </a:t>
            </a:r>
            <a:r>
              <a:rPr lang="en-IN" altLang="en-US" sz="566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(Explaination)</a:t>
            </a:r>
            <a:endParaRPr lang="en-IN" altLang="en-US" sz="5660" b="0" i="0" u="none" strike="noStrike" cap="non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26" name="Google Shape;126;p5"/>
          <p:cNvSpPr txBox="1"/>
          <p:nvPr/>
        </p:nvSpPr>
        <p:spPr>
          <a:xfrm>
            <a:off x="2008505" y="2637155"/>
            <a:ext cx="14523720" cy="798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571500" marR="0" lvl="0" indent="-571500" algn="l" rtl="0">
              <a:lnSpc>
                <a:spcPct val="101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Wingdings" panose="05000000000000000000" charset="0"/>
              <a:buChar char="§"/>
            </a:pPr>
            <a:r>
              <a:rPr lang="en-US" altLang="en-US" sz="3200" i="0" u="none" strike="noStrike" cap="none">
                <a:solidFill>
                  <a:schemeClr val="bg1"/>
                </a:solidFill>
                <a:latin typeface="Arial" panose="020B0604020202020204" pitchFamily="34" charset="0"/>
                <a:ea typeface="Playfair Display" panose="00000500000000000000"/>
                <a:cs typeface="Arial" panose="020B0604020202020204" pitchFamily="34" charset="0"/>
                <a:sym typeface="Playfair Display" panose="00000500000000000000"/>
              </a:rPr>
              <a:t>The process starts in the frontend, where the user sees the reading passage and clicks "Start Test".</a:t>
            </a:r>
            <a:endParaRPr lang="en-US" altLang="en-US" sz="3200" i="0" u="none" strike="noStrike" cap="none">
              <a:solidFill>
                <a:schemeClr val="bg1"/>
              </a:solidFill>
              <a:latin typeface="Arial" panose="020B0604020202020204" pitchFamily="34" charset="0"/>
              <a:ea typeface="Playfair Display" panose="00000500000000000000"/>
              <a:cs typeface="Arial" panose="020B0604020202020204" pitchFamily="34" charset="0"/>
              <a:sym typeface="Playfair Display" panose="00000500000000000000"/>
            </a:endParaRPr>
          </a:p>
          <a:p>
            <a:pPr marL="571500" marR="0" lvl="0" indent="-571500" algn="l" rtl="0">
              <a:lnSpc>
                <a:spcPct val="101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Wingdings" panose="05000000000000000000" charset="0"/>
              <a:buChar char="§"/>
            </a:pPr>
            <a:endParaRPr lang="en-US" altLang="en-US" sz="3200" i="0" u="none" strike="noStrike" cap="none">
              <a:solidFill>
                <a:schemeClr val="bg1"/>
              </a:solidFill>
              <a:latin typeface="Arial" panose="020B0604020202020204" pitchFamily="34" charset="0"/>
              <a:ea typeface="Playfair Display" panose="00000500000000000000"/>
              <a:cs typeface="Arial" panose="020B0604020202020204" pitchFamily="34" charset="0"/>
              <a:sym typeface="Playfair Display" panose="00000500000000000000"/>
            </a:endParaRPr>
          </a:p>
          <a:p>
            <a:pPr marL="571500" marR="0" lvl="0" indent="-571500" algn="l" rtl="0">
              <a:lnSpc>
                <a:spcPct val="101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Wingdings" panose="05000000000000000000" charset="0"/>
              <a:buChar char="§"/>
            </a:pPr>
            <a:r>
              <a:rPr lang="en-US" altLang="en-US" sz="3200" i="0" u="none" strike="noStrike" cap="none">
                <a:solidFill>
                  <a:schemeClr val="bg1"/>
                </a:solidFill>
                <a:latin typeface="Arial" panose="020B0604020202020204" pitchFamily="34" charset="0"/>
                <a:ea typeface="Playfair Display" panose="00000500000000000000"/>
                <a:cs typeface="Arial" panose="020B0604020202020204" pitchFamily="34" charset="0"/>
                <a:sym typeface="Playfair Display" panose="00000500000000000000"/>
              </a:rPr>
              <a:t>The work shifts to the backend, where the webcam and mic track the user's eye movement and voice.</a:t>
            </a:r>
            <a:endParaRPr lang="en-US" altLang="en-US" sz="3200" i="0" u="none" strike="noStrike" cap="none">
              <a:solidFill>
                <a:schemeClr val="bg1"/>
              </a:solidFill>
              <a:latin typeface="Arial" panose="020B0604020202020204" pitchFamily="34" charset="0"/>
              <a:ea typeface="Playfair Display" panose="00000500000000000000"/>
              <a:cs typeface="Arial" panose="020B0604020202020204" pitchFamily="34" charset="0"/>
              <a:sym typeface="Playfair Display" panose="00000500000000000000"/>
            </a:endParaRPr>
          </a:p>
          <a:p>
            <a:pPr marL="571500" marR="0" lvl="0" indent="-571500" algn="l" rtl="0">
              <a:lnSpc>
                <a:spcPct val="101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Wingdings" panose="05000000000000000000" charset="0"/>
              <a:buChar char="§"/>
            </a:pPr>
            <a:endParaRPr lang="en-US" altLang="en-US" sz="3200" i="0" u="none" strike="noStrike" cap="none">
              <a:solidFill>
                <a:schemeClr val="bg1"/>
              </a:solidFill>
              <a:latin typeface="Arial" panose="020B0604020202020204" pitchFamily="34" charset="0"/>
              <a:ea typeface="Playfair Display" panose="00000500000000000000"/>
              <a:cs typeface="Arial" panose="020B0604020202020204" pitchFamily="34" charset="0"/>
              <a:sym typeface="Playfair Display" panose="00000500000000000000"/>
            </a:endParaRPr>
          </a:p>
          <a:p>
            <a:pPr marL="571500" marR="0" lvl="0" indent="-571500" algn="l" rtl="0">
              <a:lnSpc>
                <a:spcPct val="101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Wingdings" panose="05000000000000000000" charset="0"/>
              <a:buChar char="§"/>
            </a:pPr>
            <a:r>
              <a:rPr lang="en-US" altLang="en-US" sz="3200" i="0" u="none" strike="noStrike" cap="none">
                <a:solidFill>
                  <a:schemeClr val="bg1"/>
                </a:solidFill>
                <a:latin typeface="Arial" panose="020B0604020202020204" pitchFamily="34" charset="0"/>
                <a:ea typeface="Playfair Display" panose="00000500000000000000"/>
                <a:cs typeface="Arial" panose="020B0604020202020204" pitchFamily="34" charset="0"/>
                <a:sym typeface="Playfair Display" panose="00000500000000000000"/>
              </a:rPr>
              <a:t>The backend analyzes this data to check reading accuracy and focus.</a:t>
            </a:r>
            <a:endParaRPr lang="en-US" altLang="en-US" sz="3200" i="0" u="none" strike="noStrike" cap="none">
              <a:solidFill>
                <a:schemeClr val="bg1"/>
              </a:solidFill>
              <a:latin typeface="Arial" panose="020B0604020202020204" pitchFamily="34" charset="0"/>
              <a:ea typeface="Playfair Display" panose="00000500000000000000"/>
              <a:cs typeface="Arial" panose="020B0604020202020204" pitchFamily="34" charset="0"/>
              <a:sym typeface="Playfair Display" panose="00000500000000000000"/>
            </a:endParaRPr>
          </a:p>
          <a:p>
            <a:pPr marL="571500" marR="0" lvl="0" indent="-571500" algn="l" rtl="0">
              <a:lnSpc>
                <a:spcPct val="101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Wingdings" panose="05000000000000000000" charset="0"/>
              <a:buChar char="§"/>
            </a:pPr>
            <a:endParaRPr lang="en-US" altLang="en-US" sz="3200" i="0" u="none" strike="noStrike" cap="none">
              <a:solidFill>
                <a:schemeClr val="bg1"/>
              </a:solidFill>
              <a:latin typeface="Arial" panose="020B0604020202020204" pitchFamily="34" charset="0"/>
              <a:ea typeface="Playfair Display" panose="00000500000000000000"/>
              <a:cs typeface="Arial" panose="020B0604020202020204" pitchFamily="34" charset="0"/>
              <a:sym typeface="Playfair Display" panose="00000500000000000000"/>
            </a:endParaRPr>
          </a:p>
          <a:p>
            <a:pPr marL="571500" marR="0" lvl="0" indent="-571500" algn="l" rtl="0">
              <a:lnSpc>
                <a:spcPct val="101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Wingdings" panose="05000000000000000000" charset="0"/>
              <a:buChar char="§"/>
            </a:pPr>
            <a:r>
              <a:rPr lang="en-US" altLang="en-US" sz="3200" i="0" u="none" strike="noStrike" cap="none">
                <a:solidFill>
                  <a:schemeClr val="bg1"/>
                </a:solidFill>
                <a:latin typeface="Arial" panose="020B0604020202020204" pitchFamily="34" charset="0"/>
                <a:ea typeface="Playfair Display" panose="00000500000000000000"/>
                <a:cs typeface="Arial" panose="020B0604020202020204" pitchFamily="34" charset="0"/>
                <a:sym typeface="Playfair Display" panose="00000500000000000000"/>
              </a:rPr>
              <a:t>After analysis, the result comes back to the frontend, showing the risk level and a pie chart of eye movement.</a:t>
            </a:r>
            <a:endParaRPr lang="en-US" altLang="en-US" sz="3200" i="0" u="none" strike="noStrike" cap="none">
              <a:solidFill>
                <a:schemeClr val="bg1"/>
              </a:solidFill>
              <a:latin typeface="Arial" panose="020B0604020202020204" pitchFamily="34" charset="0"/>
              <a:ea typeface="Playfair Display" panose="00000500000000000000"/>
              <a:cs typeface="Arial" panose="020B0604020202020204" pitchFamily="34" charset="0"/>
              <a:sym typeface="Playfair Display" panose="00000500000000000000"/>
            </a:endParaRPr>
          </a:p>
          <a:p>
            <a:pPr marL="571500" marR="0" lvl="0" indent="-571500" algn="l" rtl="0">
              <a:lnSpc>
                <a:spcPct val="101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Wingdings" panose="05000000000000000000" charset="0"/>
              <a:buChar char="§"/>
            </a:pPr>
            <a:endParaRPr lang="en-US" altLang="en-US" sz="3200" i="0" u="none" strike="noStrike" cap="none">
              <a:solidFill>
                <a:schemeClr val="bg1"/>
              </a:solidFill>
              <a:latin typeface="Arial" panose="020B0604020202020204" pitchFamily="34" charset="0"/>
              <a:ea typeface="Playfair Display" panose="00000500000000000000"/>
              <a:cs typeface="Arial" panose="020B0604020202020204" pitchFamily="34" charset="0"/>
              <a:sym typeface="Playfair Display" panose="00000500000000000000"/>
            </a:endParaRPr>
          </a:p>
          <a:p>
            <a:pPr marL="571500" marR="0" lvl="0" indent="-571500" algn="l" rtl="0">
              <a:lnSpc>
                <a:spcPct val="101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Wingdings" panose="05000000000000000000" charset="0"/>
              <a:buChar char="§"/>
            </a:pPr>
            <a:r>
              <a:rPr lang="en-US" altLang="en-US" sz="3200" i="0" u="none" strike="noStrike" cap="none">
                <a:solidFill>
                  <a:schemeClr val="bg1"/>
                </a:solidFill>
                <a:latin typeface="Arial" panose="020B0604020202020204" pitchFamily="34" charset="0"/>
                <a:ea typeface="Playfair Display" panose="00000500000000000000"/>
                <a:cs typeface="Arial" panose="020B0604020202020204" pitchFamily="34" charset="0"/>
                <a:sym typeface="Playfair Display" panose="00000500000000000000"/>
              </a:rPr>
              <a:t>This gives the user a clear understanding of their reading performance.</a:t>
            </a:r>
            <a:endParaRPr lang="en-US" altLang="en-US" sz="3200" i="0" u="none" strike="noStrike" cap="none">
              <a:solidFill>
                <a:schemeClr val="bg1"/>
              </a:solidFill>
              <a:latin typeface="Arial" panose="020B0604020202020204" pitchFamily="34" charset="0"/>
              <a:ea typeface="Playfair Display" panose="00000500000000000000"/>
              <a:cs typeface="Arial" panose="020B0604020202020204" pitchFamily="34" charset="0"/>
              <a:sym typeface="Playfair Display" panose="0000050000000000000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6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"/>
            <a:stretch>
              <a:fillRect/>
            </a:stretch>
          </a:blipFill>
          <a:ln>
            <a:noFill/>
          </a:ln>
        </p:spPr>
      </p:sp>
      <p:pic>
        <p:nvPicPr>
          <p:cNvPr id="133" name="Google Shape;133;p6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 rot="-10798857">
            <a:off x="2509608" y="3676197"/>
            <a:ext cx="13438384" cy="2691876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6"/>
          <p:cNvSpPr txBox="1"/>
          <p:nvPr/>
        </p:nvSpPr>
        <p:spPr>
          <a:xfrm>
            <a:off x="4466258" y="611552"/>
            <a:ext cx="9130784" cy="805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0" b="0" i="0" u="none" strike="noStrike" cap="none" dirty="0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FEATURES AND NOVELTY </a:t>
            </a:r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2637790" y="2009775"/>
            <a:ext cx="11805285" cy="3536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2800" b="1" dirty="0">
                <a:solidFill>
                  <a:schemeClr val="bg1"/>
                </a:solidFill>
                <a:latin typeface="Arial" panose="020B0604020202020204" pitchFamily="34" charset="0"/>
              </a:rPr>
              <a:t>KEY FEATURES</a:t>
            </a:r>
            <a:endParaRPr lang="en-US" altLang="en-US" sz="2800" b="1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571500" lvl="0" indent="-571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ü"/>
            </a:pPr>
            <a:r>
              <a:rPr lang="en-US" altLang="en-US" sz="2800" dirty="0">
                <a:solidFill>
                  <a:schemeClr val="bg1"/>
                </a:solidFill>
                <a:latin typeface="Arial" panose="020B0604020202020204" pitchFamily="34" charset="0"/>
              </a:rPr>
              <a:t>Real-time eye tracking to monitor reading focus</a:t>
            </a:r>
            <a:endParaRPr lang="en-US" altLang="en-US" sz="28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571500" lvl="0" indent="-571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ü"/>
            </a:pPr>
            <a:r>
              <a:rPr lang="en-US" altLang="en-US" sz="2800" dirty="0">
                <a:solidFill>
                  <a:schemeClr val="bg1"/>
                </a:solidFill>
                <a:latin typeface="Arial" panose="020B0604020202020204" pitchFamily="34" charset="0"/>
              </a:rPr>
              <a:t>Voice recognition to check how correctly the user reads aloud</a:t>
            </a:r>
            <a:endParaRPr lang="en-US" altLang="en-US" sz="28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571500" lvl="0" indent="-571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ü"/>
            </a:pPr>
            <a:r>
              <a:rPr lang="en-US" altLang="en-US" sz="2800" dirty="0">
                <a:solidFill>
                  <a:schemeClr val="bg1"/>
                </a:solidFill>
                <a:latin typeface="Arial" panose="020B0604020202020204" pitchFamily="34" charset="0"/>
              </a:rPr>
              <a:t>Simple and interactive frontend interface for users</a:t>
            </a:r>
            <a:endParaRPr lang="en-US" altLang="en-US" sz="28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571500" lvl="0" indent="-571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ü"/>
            </a:pPr>
            <a:r>
              <a:rPr lang="en-US" altLang="en-US" sz="2800" dirty="0">
                <a:solidFill>
                  <a:schemeClr val="bg1"/>
                </a:solidFill>
                <a:latin typeface="Arial" panose="020B0604020202020204" pitchFamily="34" charset="0"/>
              </a:rPr>
              <a:t>Automatic risk level detection (Low / Medium / High)</a:t>
            </a:r>
            <a:endParaRPr lang="en-US" altLang="en-US" sz="28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571500" lvl="0" indent="-571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ü"/>
            </a:pPr>
            <a:r>
              <a:rPr lang="en-US" altLang="en-US" sz="2800" dirty="0">
                <a:solidFill>
                  <a:schemeClr val="bg1"/>
                </a:solidFill>
                <a:latin typeface="Arial" panose="020B0604020202020204" pitchFamily="34" charset="0"/>
              </a:rPr>
              <a:t>Results shown as a pie chart and saved for future tracking</a:t>
            </a:r>
            <a:endParaRPr lang="en-US" altLang="en-US" sz="28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637790" y="5909945"/>
            <a:ext cx="11689080" cy="448183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en-IN" sz="2800" b="1" dirty="0">
                <a:solidFill>
                  <a:schemeClr val="bg1"/>
                </a:solidFill>
              </a:rPr>
              <a:t>KEY INNOVATIONS:</a:t>
            </a:r>
            <a:endParaRPr lang="en-US" altLang="en-US" sz="2800" b="1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ü"/>
            </a:pPr>
            <a:r>
              <a:rPr lang="en-US" altLang="en-US" sz="2800" dirty="0">
                <a:solidFill>
                  <a:schemeClr val="bg1"/>
                </a:solidFill>
                <a:latin typeface="Arial" panose="020B0604020202020204" pitchFamily="34" charset="0"/>
              </a:rPr>
              <a:t>Combines eye tracking and voice analysis in one simple tool</a:t>
            </a:r>
            <a:endParaRPr lang="en-US" altLang="en-US" sz="28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ü"/>
            </a:pPr>
            <a:r>
              <a:rPr lang="en-US" altLang="en-US" sz="2800" dirty="0">
                <a:solidFill>
                  <a:schemeClr val="bg1"/>
                </a:solidFill>
                <a:latin typeface="Arial" panose="020B0604020202020204" pitchFamily="34" charset="0"/>
              </a:rPr>
              <a:t>Gives real-time feedback, not just post-test reports</a:t>
            </a:r>
            <a:endParaRPr lang="en-US" altLang="en-US" sz="28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ü"/>
            </a:pPr>
            <a:r>
              <a:rPr lang="en-US" altLang="en-US" sz="2800" dirty="0">
                <a:solidFill>
                  <a:schemeClr val="bg1"/>
                </a:solidFill>
                <a:latin typeface="Arial" panose="020B0604020202020204" pitchFamily="34" charset="0"/>
              </a:rPr>
              <a:t>Works with a basic webcam and microphone — no costly hardware</a:t>
            </a:r>
            <a:endParaRPr lang="en-US" altLang="en-US" sz="28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ü"/>
            </a:pPr>
            <a:r>
              <a:rPr lang="en-US" altLang="en-US" sz="2800" dirty="0">
                <a:solidFill>
                  <a:schemeClr val="bg1"/>
                </a:solidFill>
                <a:latin typeface="Arial" panose="020B0604020202020204" pitchFamily="34" charset="0"/>
              </a:rPr>
              <a:t>Detects both attention problems and reading mistakes together</a:t>
            </a:r>
            <a:endParaRPr lang="en-US" altLang="en-US" sz="28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ü"/>
            </a:pPr>
            <a:r>
              <a:rPr lang="en-US" altLang="en-US" sz="2800" dirty="0">
                <a:solidFill>
                  <a:schemeClr val="bg1"/>
                </a:solidFill>
                <a:latin typeface="Arial" panose="020B0604020202020204" pitchFamily="34" charset="0"/>
              </a:rPr>
              <a:t>Makes early dyslexia screening quick, digital, and accessible.</a:t>
            </a:r>
            <a:endParaRPr lang="en-US" altLang="en-US" sz="28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7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"/>
            <a:stretch>
              <a:fillRect/>
            </a:stretch>
          </a:blipFill>
          <a:ln>
            <a:noFill/>
          </a:ln>
        </p:spPr>
      </p:sp>
      <p:pic>
        <p:nvPicPr>
          <p:cNvPr id="140" name="Google Shape;140;p7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7"/>
          <p:cNvSpPr txBox="1"/>
          <p:nvPr/>
        </p:nvSpPr>
        <p:spPr>
          <a:xfrm>
            <a:off x="2684562" y="714702"/>
            <a:ext cx="12058184" cy="744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i="0" u="none" strike="noStrike" cap="none" dirty="0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DRAWBACK AND SHOWSTOPPERS</a:t>
            </a:r>
            <a:endParaRPr sz="4400" dirty="0"/>
          </a:p>
        </p:txBody>
      </p:sp>
      <p:sp>
        <p:nvSpPr>
          <p:cNvPr id="2" name="TextBox 1"/>
          <p:cNvSpPr txBox="1"/>
          <p:nvPr/>
        </p:nvSpPr>
        <p:spPr>
          <a:xfrm>
            <a:off x="2286000" y="2584450"/>
            <a:ext cx="14695805" cy="682879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DRAWBACKS :-</a:t>
            </a:r>
            <a:endParaRPr lang="en-US" sz="3200" b="1" dirty="0">
              <a:solidFill>
                <a:schemeClr val="bg1"/>
              </a:solidFill>
            </a:endParaRPr>
          </a:p>
          <a:p>
            <a:endParaRPr lang="en-US" sz="3200" b="1" dirty="0">
              <a:solidFill>
                <a:schemeClr val="bg1"/>
              </a:solidFill>
            </a:endParaRPr>
          </a:p>
          <a:p>
            <a:pPr marL="571500" indent="-571500">
              <a:lnSpc>
                <a:spcPct val="110000"/>
              </a:lnSpc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en-US" sz="3200" dirty="0">
                <a:solidFill>
                  <a:schemeClr val="bg1"/>
                </a:solidFill>
              </a:rPr>
              <a:t>Depends on Good Lighting &amp; Webcam Quality</a:t>
            </a:r>
            <a:endParaRPr lang="en-US" sz="3200" dirty="0">
              <a:solidFill>
                <a:schemeClr val="bg1"/>
              </a:solidFill>
            </a:endParaRPr>
          </a:p>
          <a:p>
            <a:pPr marL="571500" indent="-571500">
              <a:lnSpc>
                <a:spcPct val="110000"/>
              </a:lnSpc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en-US" sz="3200" dirty="0">
                <a:solidFill>
                  <a:schemeClr val="bg1"/>
                </a:solidFill>
              </a:rPr>
              <a:t>Background Noise Affects Voice Input</a:t>
            </a:r>
            <a:endParaRPr lang="en-US" sz="3200" dirty="0">
              <a:solidFill>
                <a:schemeClr val="bg1"/>
              </a:solidFill>
            </a:endParaRPr>
          </a:p>
          <a:p>
            <a:pPr marL="571500" indent="-571500">
              <a:lnSpc>
                <a:spcPct val="110000"/>
              </a:lnSpc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en-US" sz="3200" dirty="0">
                <a:solidFill>
                  <a:schemeClr val="bg1"/>
                </a:solidFill>
              </a:rPr>
              <a:t>Requires a Laptop or PC</a:t>
            </a:r>
            <a:endParaRPr lang="en-US" sz="3200" dirty="0">
              <a:solidFill>
                <a:schemeClr val="bg1"/>
              </a:solidFill>
            </a:endParaRPr>
          </a:p>
          <a:p>
            <a:pPr marL="571500" indent="-571500">
              <a:lnSpc>
                <a:spcPct val="110000"/>
              </a:lnSpc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en-IN" sz="3200" dirty="0">
                <a:solidFill>
                  <a:schemeClr val="bg1"/>
                </a:solidFill>
              </a:rPr>
              <a:t>Not a Medical Tool</a:t>
            </a:r>
            <a:endParaRPr lang="en-IN" sz="3200" dirty="0">
              <a:solidFill>
                <a:schemeClr val="bg1"/>
              </a:solidFill>
            </a:endParaRPr>
          </a:p>
          <a:p>
            <a:pPr marL="571500" indent="-571500">
              <a:lnSpc>
                <a:spcPct val="110000"/>
              </a:lnSpc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en-US" sz="3200" dirty="0">
                <a:solidFill>
                  <a:schemeClr val="bg1"/>
                </a:solidFill>
              </a:rPr>
              <a:t>Internet Required (for speech recognition)</a:t>
            </a:r>
            <a:endParaRPr lang="en-US" sz="3200" dirty="0">
              <a:solidFill>
                <a:schemeClr val="bg1"/>
              </a:solidFill>
            </a:endParaRPr>
          </a:p>
          <a:p>
            <a:endParaRPr lang="en-US" sz="3200" b="1" dirty="0">
              <a:solidFill>
                <a:schemeClr val="bg1"/>
              </a:solidFill>
            </a:endParaRPr>
          </a:p>
          <a:p>
            <a:r>
              <a:rPr lang="en-US" sz="3200" b="1" dirty="0">
                <a:solidFill>
                  <a:schemeClr val="bg1"/>
                </a:solidFill>
              </a:rPr>
              <a:t>SHOWSTOPPERS</a:t>
            </a:r>
            <a:r>
              <a:rPr lang="en-IN" altLang="en-US" sz="3200" b="1" dirty="0">
                <a:solidFill>
                  <a:schemeClr val="bg1"/>
                </a:solidFill>
              </a:rPr>
              <a:t> :- </a:t>
            </a:r>
            <a:endParaRPr lang="en-US" sz="3200" b="1" dirty="0">
              <a:solidFill>
                <a:schemeClr val="bg1"/>
              </a:solidFill>
            </a:endParaRPr>
          </a:p>
          <a:p>
            <a:pPr marL="457200" indent="-457200">
              <a:lnSpc>
                <a:spcPct val="110000"/>
              </a:lnSpc>
              <a:buClr>
                <a:srgbClr val="FFFFFF"/>
              </a:buClr>
              <a:buFont typeface="Wingdings" panose="05000000000000000000" charset="0"/>
              <a:buChar char="ü"/>
            </a:pPr>
            <a:endParaRPr lang="en-IN" sz="3200" dirty="0">
              <a:solidFill>
                <a:schemeClr val="bg1"/>
              </a:solidFill>
            </a:endParaRPr>
          </a:p>
          <a:p>
            <a:pPr marL="457200" indent="-457200">
              <a:lnSpc>
                <a:spcPct val="110000"/>
              </a:lnSpc>
              <a:buClr>
                <a:srgbClr val="FFFFFF"/>
              </a:buClr>
              <a:buFont typeface="Wingdings" panose="05000000000000000000" charset="0"/>
              <a:buChar char="ü"/>
            </a:pPr>
            <a:r>
              <a:rPr lang="en-US" altLang="en-US" sz="3200" dirty="0">
                <a:solidFill>
                  <a:schemeClr val="bg1"/>
                </a:solidFill>
              </a:rPr>
              <a:t>Webcam or microphone not working → Test won’t run.</a:t>
            </a:r>
            <a:endParaRPr lang="en-US" altLang="en-US" sz="3200" dirty="0">
              <a:solidFill>
                <a:schemeClr val="bg1"/>
              </a:solidFill>
            </a:endParaRPr>
          </a:p>
          <a:p>
            <a:pPr marL="457200" indent="-457200">
              <a:lnSpc>
                <a:spcPct val="110000"/>
              </a:lnSpc>
              <a:buClr>
                <a:srgbClr val="FFFFFF"/>
              </a:buClr>
              <a:buFont typeface="Wingdings" panose="05000000000000000000" charset="0"/>
              <a:buChar char="ü"/>
            </a:pPr>
            <a:r>
              <a:rPr lang="en-US" altLang="en-US" sz="3200" dirty="0">
                <a:solidFill>
                  <a:schemeClr val="bg1"/>
                </a:solidFill>
              </a:rPr>
              <a:t>GazeTracking or Speech modules crash → App will stop.</a:t>
            </a:r>
            <a:endParaRPr lang="en-US" altLang="en-US" sz="32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8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"/>
            <a:stretch>
              <a:fillRect/>
            </a:stretch>
          </a:blipFill>
          <a:ln>
            <a:noFill/>
          </a:ln>
        </p:spPr>
      </p:sp>
      <p:sp>
        <p:nvSpPr>
          <p:cNvPr id="147" name="Google Shape;147;p8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/>
            <a:stretch>
              <a:fillRect/>
            </a:stretch>
          </a:blipFill>
          <a:ln>
            <a:noFill/>
          </a:ln>
        </p:spPr>
      </p:sp>
      <p:pic>
        <p:nvPicPr>
          <p:cNvPr id="148" name="Google Shape;148;p8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 rot="-10798857">
            <a:off x="4088296" y="2193530"/>
            <a:ext cx="7945947" cy="673824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8"/>
          <p:cNvSpPr txBox="1"/>
          <p:nvPr/>
        </p:nvSpPr>
        <p:spPr>
          <a:xfrm>
            <a:off x="4240337" y="780843"/>
            <a:ext cx="9130784" cy="95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0" b="1" dirty="0" err="1">
                <a:solidFill>
                  <a:srgbClr val="FFFFFF"/>
                </a:solidFill>
              </a:rPr>
              <a:t>DaRKTech</a:t>
            </a:r>
            <a:endParaRPr b="1" dirty="0"/>
          </a:p>
        </p:txBody>
      </p:sp>
      <p:sp>
        <p:nvSpPr>
          <p:cNvPr id="150" name="Google Shape;150;p8"/>
          <p:cNvSpPr txBox="1"/>
          <p:nvPr/>
        </p:nvSpPr>
        <p:spPr>
          <a:xfrm>
            <a:off x="4240530" y="2344420"/>
            <a:ext cx="12499340" cy="61556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200000"/>
              </a:lnSpc>
            </a:pPr>
            <a:r>
              <a:rPr lang="en-US" sz="4000" b="1" dirty="0">
                <a:solidFill>
                  <a:srgbClr val="D9D9D9"/>
                </a:solidFill>
                <a:latin typeface="Playfair Display" panose="00000500000000000000"/>
                <a:ea typeface="Playfair Display" panose="00000500000000000000"/>
                <a:cs typeface="Playfair Display" panose="00000500000000000000"/>
                <a:sym typeface="Playfair Display" panose="00000500000000000000"/>
              </a:rPr>
              <a:t>TEAM MEMBERS:-</a:t>
            </a:r>
            <a:endParaRPr lang="en-US" sz="4000" b="1" dirty="0">
              <a:solidFill>
                <a:srgbClr val="D9D9D9"/>
              </a:solidFill>
              <a:latin typeface="Playfair Display" panose="00000500000000000000"/>
              <a:ea typeface="Playfair Display" panose="00000500000000000000"/>
              <a:cs typeface="Playfair Display" panose="00000500000000000000"/>
              <a:sym typeface="Playfair Display" panose="00000500000000000000"/>
            </a:endParaRPr>
          </a:p>
          <a:p>
            <a:pPr lvl="0">
              <a:lnSpc>
                <a:spcPct val="200000"/>
              </a:lnSpc>
            </a:pPr>
            <a:r>
              <a:rPr lang="en-US" sz="4000" b="1" dirty="0">
                <a:solidFill>
                  <a:srgbClr val="D9D9D9"/>
                </a:solidFill>
                <a:latin typeface="Playfair Display" panose="00000500000000000000"/>
                <a:ea typeface="Playfair Display" panose="00000500000000000000"/>
                <a:cs typeface="Playfair Display" panose="00000500000000000000"/>
                <a:sym typeface="Playfair Display" panose="00000500000000000000"/>
              </a:rPr>
              <a:t>1.Divyanshi Sen (+91 85188 66519)</a:t>
            </a:r>
            <a:endParaRPr lang="en-US" sz="4000" b="1" dirty="0">
              <a:solidFill>
                <a:srgbClr val="D9D9D9"/>
              </a:solidFill>
              <a:latin typeface="Playfair Display" panose="00000500000000000000"/>
              <a:ea typeface="Playfair Display" panose="00000500000000000000"/>
              <a:cs typeface="Playfair Display" panose="00000500000000000000"/>
              <a:sym typeface="Playfair Display" panose="00000500000000000000"/>
            </a:endParaRPr>
          </a:p>
          <a:p>
            <a:pPr lvl="0">
              <a:lnSpc>
                <a:spcPct val="200000"/>
              </a:lnSpc>
            </a:pPr>
            <a:r>
              <a:rPr lang="en-US" sz="4000" b="1" i="0" u="none" strike="noStrike" cap="none" dirty="0">
                <a:solidFill>
                  <a:srgbClr val="D9D9D9"/>
                </a:solidFill>
                <a:latin typeface="Playfair Display" panose="00000500000000000000"/>
                <a:ea typeface="Playfair Display" panose="00000500000000000000"/>
                <a:cs typeface="Playfair Display" panose="00000500000000000000"/>
                <a:sym typeface="Playfair Display" panose="00000500000000000000"/>
              </a:rPr>
              <a:t>2.Tanishka Deshmukh(+91 9039229749)</a:t>
            </a:r>
            <a:endParaRPr lang="en-US" sz="4000" b="1" i="0" u="none" strike="noStrike" cap="none" dirty="0">
              <a:solidFill>
                <a:srgbClr val="D9D9D9"/>
              </a:solidFill>
              <a:latin typeface="Playfair Display" panose="00000500000000000000"/>
              <a:ea typeface="Playfair Display" panose="00000500000000000000"/>
              <a:cs typeface="Playfair Display" panose="00000500000000000000"/>
              <a:sym typeface="Playfair Display" panose="00000500000000000000"/>
            </a:endParaRPr>
          </a:p>
          <a:p>
            <a:pPr lvl="0">
              <a:lnSpc>
                <a:spcPct val="200000"/>
              </a:lnSpc>
            </a:pPr>
            <a:r>
              <a:rPr lang="en-US" sz="4000" b="1" dirty="0">
                <a:solidFill>
                  <a:srgbClr val="D9D9D9"/>
                </a:solidFill>
                <a:latin typeface="Playfair Display" panose="00000500000000000000"/>
                <a:ea typeface="Playfair Display" panose="00000500000000000000"/>
                <a:cs typeface="Playfair Display" panose="00000500000000000000"/>
                <a:sym typeface="Playfair Display" panose="00000500000000000000"/>
              </a:rPr>
              <a:t>3.Khushi Mangal (+91 86022 95063)</a:t>
            </a:r>
            <a:endParaRPr lang="en-US" sz="4000" b="1" dirty="0">
              <a:solidFill>
                <a:srgbClr val="D9D9D9"/>
              </a:solidFill>
              <a:latin typeface="Playfair Display" panose="00000500000000000000"/>
              <a:ea typeface="Playfair Display" panose="00000500000000000000"/>
              <a:cs typeface="Playfair Display" panose="00000500000000000000"/>
              <a:sym typeface="Playfair Display" panose="00000500000000000000"/>
            </a:endParaRPr>
          </a:p>
          <a:p>
            <a:pPr lvl="0">
              <a:lnSpc>
                <a:spcPct val="200000"/>
              </a:lnSpc>
            </a:pPr>
            <a:r>
              <a:rPr lang="en-US" sz="4000" b="1" i="0" u="none" strike="noStrike" cap="none" dirty="0">
                <a:solidFill>
                  <a:srgbClr val="D9D9D9"/>
                </a:solidFill>
                <a:latin typeface="Playfair Display" panose="00000500000000000000"/>
                <a:ea typeface="Playfair Display" panose="00000500000000000000"/>
                <a:cs typeface="Playfair Display" panose="00000500000000000000"/>
                <a:sym typeface="Playfair Display" panose="00000500000000000000"/>
              </a:rPr>
              <a:t>4.Ritik Rathod </a:t>
            </a:r>
            <a:r>
              <a:rPr lang="en-US" sz="4000" b="1" dirty="0">
                <a:solidFill>
                  <a:srgbClr val="D9D9D9"/>
                </a:solidFill>
                <a:latin typeface="Playfair Display" panose="00000500000000000000"/>
                <a:ea typeface="Playfair Display" panose="00000500000000000000"/>
                <a:cs typeface="Playfair Display" panose="00000500000000000000"/>
                <a:sym typeface="Playfair Display" panose="00000500000000000000"/>
              </a:rPr>
              <a:t>(+91 70890 25091)</a:t>
            </a:r>
            <a:r>
              <a:rPr lang="en-US" sz="4000" b="1" i="0" u="none" strike="noStrike" cap="none" dirty="0">
                <a:solidFill>
                  <a:srgbClr val="D9D9D9"/>
                </a:solidFill>
                <a:latin typeface="Playfair Display" panose="00000500000000000000"/>
                <a:ea typeface="Playfair Display" panose="00000500000000000000"/>
                <a:cs typeface="Playfair Display" panose="00000500000000000000"/>
                <a:sym typeface="Playfair Display" panose="00000500000000000000"/>
              </a:rPr>
              <a:t>  </a:t>
            </a:r>
            <a:endParaRPr sz="4000" b="1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9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"/>
            <a:stretch>
              <a:fillRect/>
            </a:stretch>
          </a:blipFill>
          <a:ln>
            <a:noFill/>
          </a:ln>
        </p:spPr>
      </p:sp>
      <p:sp>
        <p:nvSpPr>
          <p:cNvPr id="156" name="Google Shape;156;p9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/>
            <a:stretch>
              <a:fillRect/>
            </a:stretch>
          </a:blipFill>
          <a:ln>
            <a:noFill/>
          </a:ln>
        </p:spPr>
      </p:sp>
      <p:pic>
        <p:nvPicPr>
          <p:cNvPr id="157" name="Google Shape;157;p9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 rot="-10798857">
            <a:off x="4832696" y="2189493"/>
            <a:ext cx="8590832" cy="4810866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9"/>
          <p:cNvSpPr txBox="1"/>
          <p:nvPr/>
        </p:nvSpPr>
        <p:spPr>
          <a:xfrm>
            <a:off x="3326647" y="956325"/>
            <a:ext cx="11803723" cy="2812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15" b="1" i="0" u="none" strike="noStrike" cap="none">
                <a:solidFill>
                  <a:srgbClr val="FFFFFF"/>
                </a:solidFill>
                <a:latin typeface="Playfair Display" panose="00000500000000000000"/>
                <a:ea typeface="Playfair Display" panose="00000500000000000000"/>
                <a:cs typeface="Playfair Display" panose="00000500000000000000"/>
                <a:sym typeface="Playfair Display" panose="00000500000000000000"/>
              </a:rPr>
              <a:t>Thank you</a:t>
            </a:r>
            <a:endParaRPr lang="en-US" sz="19015" b="1" i="0" u="none" strike="noStrike" cap="none">
              <a:solidFill>
                <a:srgbClr val="FFFFFF"/>
              </a:solidFill>
              <a:latin typeface="Playfair Display" panose="00000500000000000000"/>
              <a:ea typeface="Playfair Display" panose="00000500000000000000"/>
              <a:cs typeface="Playfair Display" panose="00000500000000000000"/>
              <a:sym typeface="Playfair Display" panose="0000050000000000000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3279</Words>
  <Application>WPS Presentation</Application>
  <PresentationFormat>Custom</PresentationFormat>
  <Paragraphs>125</Paragraphs>
  <Slides>9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9" baseType="lpstr">
      <vt:lpstr>Arial</vt:lpstr>
      <vt:lpstr>SimSun</vt:lpstr>
      <vt:lpstr>Wingdings</vt:lpstr>
      <vt:lpstr>Arial</vt:lpstr>
      <vt:lpstr>Calibri</vt:lpstr>
      <vt:lpstr>Playfair Display</vt:lpstr>
      <vt:lpstr>Wingdings</vt:lpstr>
      <vt:lpstr>Microsoft YaHei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Dell</dc:creator>
  <cp:lastModifiedBy>BTAI24O1025 DIVYANSHI SEN</cp:lastModifiedBy>
  <cp:revision>6</cp:revision>
  <dcterms:created xsi:type="dcterms:W3CDTF">2006-08-16T00:00:00Z</dcterms:created>
  <dcterms:modified xsi:type="dcterms:W3CDTF">2025-07-04T09:20:11Z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5F58E8166B1F4D56970A713A0EB6DA82_13</vt:lpwstr>
  </property>
  <property fmtid="{D5CDD505-2E9C-101B-9397-08002B2CF9AE}" pid="3" name="KSOProductBuildVer">
    <vt:lpwstr>1033-12.2.0.21931</vt:lpwstr>
  </property>
</Properties>
</file>